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89" r:id="rId1"/>
  </p:sldMasterIdLst>
  <p:notesMasterIdLst>
    <p:notesMasterId r:id="rId13"/>
  </p:notesMasterIdLst>
  <p:sldIdLst>
    <p:sldId id="455" r:id="rId2"/>
    <p:sldId id="456" r:id="rId3"/>
    <p:sldId id="457" r:id="rId4"/>
    <p:sldId id="458" r:id="rId5"/>
    <p:sldId id="460" r:id="rId6"/>
    <p:sldId id="461" r:id="rId7"/>
    <p:sldId id="462" r:id="rId8"/>
    <p:sldId id="459" r:id="rId9"/>
    <p:sldId id="463" r:id="rId10"/>
    <p:sldId id="464" r:id="rId11"/>
    <p:sldId id="469" r:id="rId12"/>
  </p:sldIdLst>
  <p:sldSz cx="12192000" cy="6858000"/>
  <p:notesSz cx="6858000" cy="9144000"/>
  <p:embeddedFontLst>
    <p:embeddedFont>
      <p:font typeface="Bradley Hand ITC" panose="03070402050302030203" pitchFamily="66" charset="0"/>
      <p:regular r:id="rId14"/>
    </p:embeddedFont>
    <p:embeddedFont>
      <p:font typeface="Broadway" panose="04040905080002020502" pitchFamily="82" charset="0"/>
      <p:regular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等线 Light" panose="02010600030101010101" pitchFamily="2" charset="-122"/>
      <p:regular r:id="rId18"/>
    </p:embeddedFont>
    <p:embeddedFont>
      <p:font typeface="方正粗黑宋简体" panose="02000000000000000000" pitchFamily="2" charset="-122"/>
      <p:regular r:id="rId19"/>
    </p:embeddedFont>
    <p:embeddedFont>
      <p:font typeface="华文细黑" panose="02010600040101010101" pitchFamily="2" charset="-122"/>
      <p:regular r:id="rId20"/>
    </p:embeddedFont>
    <p:embeddedFont>
      <p:font typeface="幼圆" panose="02010509060101010101" pitchFamily="49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253048264@qq.com" initials="3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AFABAB"/>
    <a:srgbClr val="767171"/>
    <a:srgbClr val="797979"/>
    <a:srgbClr val="CADDBB"/>
    <a:srgbClr val="97C6C8"/>
    <a:srgbClr val="F0E9EB"/>
    <a:srgbClr val="71AA9D"/>
    <a:srgbClr val="FEB1BB"/>
    <a:srgbClr val="8BA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6" autoAdjust="0"/>
    <p:restoredTop sz="94974" autoAdjust="0"/>
  </p:normalViewPr>
  <p:slideViewPr>
    <p:cSldViewPr snapToGrid="0" showGuides="1">
      <p:cViewPr varScale="1">
        <p:scale>
          <a:sx n="86" d="100"/>
          <a:sy n="86" d="100"/>
        </p:scale>
        <p:origin x="38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3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45BD5-0C6C-45C4-90F9-E6126F12B248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73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3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3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3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25039-76E2-4030-9738-0EE03DABDC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7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7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6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0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0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70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8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8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68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69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69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06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0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70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1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12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1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71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7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18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1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20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2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72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8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68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5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72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2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7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9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9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9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69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F5644-6EA4-43F9-A8EE-BCEC510FC70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2AD81-7740-487C-8846-840FBCA3A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5"/>
          <p:cNvPicPr>
            <a:picLocks noChangeAspect="1"/>
          </p:cNvPicPr>
          <p:nvPr/>
        </p:nvPicPr>
        <p:blipFill rotWithShape="1">
          <a:blip r:embed="rId2" cstate="print"/>
          <a:srcRect t="13644"/>
          <a:stretch>
            <a:fillRect/>
          </a:stretch>
        </p:blipFill>
        <p:spPr>
          <a:xfrm>
            <a:off x="4184899" y="2589142"/>
            <a:ext cx="3936549" cy="3399464"/>
          </a:xfrm>
          <a:prstGeom prst="rect">
            <a:avLst/>
          </a:prstGeom>
        </p:spPr>
      </p:pic>
      <p:pic>
        <p:nvPicPr>
          <p:cNvPr id="2097153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91" y="4589056"/>
            <a:ext cx="3001357" cy="2268944"/>
          </a:xfrm>
          <a:prstGeom prst="rect">
            <a:avLst/>
          </a:prstGeom>
        </p:spPr>
      </p:pic>
      <p:sp>
        <p:nvSpPr>
          <p:cNvPr id="1048584" name="矩形 2"/>
          <p:cNvSpPr/>
          <p:nvPr/>
        </p:nvSpPr>
        <p:spPr>
          <a:xfrm>
            <a:off x="2042472" y="2147146"/>
            <a:ext cx="7959367" cy="2664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5" name="文本框 1"/>
          <p:cNvSpPr txBox="1"/>
          <p:nvPr/>
        </p:nvSpPr>
        <p:spPr>
          <a:xfrm>
            <a:off x="2634315" y="2799734"/>
            <a:ext cx="6923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3839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QT5</a:t>
            </a:r>
            <a:r>
              <a:rPr lang="zh-CN" altLang="en-US" sz="6600" dirty="0">
                <a:solidFill>
                  <a:srgbClr val="73839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实训总结</a:t>
            </a:r>
            <a:endParaRPr lang="en-US" altLang="zh-CN" sz="6600" dirty="0">
              <a:solidFill>
                <a:srgbClr val="73839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97154" name="图片 4"/>
          <p:cNvPicPr>
            <a:picLocks noChangeAspect="1"/>
          </p:cNvPicPr>
          <p:nvPr/>
        </p:nvPicPr>
        <p:blipFill rotWithShape="1">
          <a:blip r:embed="rId4"/>
          <a:srcRect t="11271" r="2394" b="43230"/>
          <a:stretch>
            <a:fillRect/>
          </a:stretch>
        </p:blipFill>
        <p:spPr>
          <a:xfrm rot="20776660">
            <a:off x="17560" y="913458"/>
            <a:ext cx="4885198" cy="2277198"/>
          </a:xfrm>
          <a:prstGeom prst="rect">
            <a:avLst/>
          </a:prstGeom>
        </p:spPr>
      </p:pic>
      <p:pic>
        <p:nvPicPr>
          <p:cNvPr id="2097155" name="图片 6"/>
          <p:cNvPicPr>
            <a:picLocks noChangeAspect="1"/>
          </p:cNvPicPr>
          <p:nvPr/>
        </p:nvPicPr>
        <p:blipFill rotWithShape="1">
          <a:blip r:embed="rId5"/>
          <a:srcRect t="20893" r="-476" b="19587"/>
          <a:stretch>
            <a:fillRect/>
          </a:stretch>
        </p:blipFill>
        <p:spPr>
          <a:xfrm rot="1068916">
            <a:off x="7715227" y="4354979"/>
            <a:ext cx="4233421" cy="2507734"/>
          </a:xfrm>
          <a:prstGeom prst="rect">
            <a:avLst/>
          </a:prstGeom>
        </p:spPr>
      </p:pic>
      <p:pic>
        <p:nvPicPr>
          <p:cNvPr id="2097156" name="图片 8"/>
          <p:cNvPicPr>
            <a:picLocks noChangeAspect="1"/>
          </p:cNvPicPr>
          <p:nvPr/>
        </p:nvPicPr>
        <p:blipFill rotWithShape="1">
          <a:blip r:embed="rId6"/>
          <a:srcRect b="60683"/>
          <a:stretch>
            <a:fillRect/>
          </a:stretch>
        </p:blipFill>
        <p:spPr>
          <a:xfrm>
            <a:off x="5457825" y="492730"/>
            <a:ext cx="5696052" cy="2096412"/>
          </a:xfrm>
          <a:prstGeom prst="rect">
            <a:avLst/>
          </a:prstGeom>
        </p:spPr>
      </p:pic>
      <p:sp>
        <p:nvSpPr>
          <p:cNvPr id="1048586" name="文本框 9"/>
          <p:cNvSpPr txBox="1"/>
          <p:nvPr/>
        </p:nvSpPr>
        <p:spPr>
          <a:xfrm>
            <a:off x="2362510" y="4023534"/>
            <a:ext cx="763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97081"/>
                </a:solidFill>
                <a:latin typeface="Bradley Hand ITC" panose="03070402050302030203" pitchFamily="66" charset="0"/>
              </a:rPr>
              <a:t>work summary template  Blue work summary  PPT Blue work summary </a:t>
            </a:r>
            <a:endParaRPr lang="zh-CN" altLang="en-US" i="1" dirty="0">
              <a:solidFill>
                <a:srgbClr val="69708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048587" name="文本框 21"/>
          <p:cNvSpPr txBox="1"/>
          <p:nvPr/>
        </p:nvSpPr>
        <p:spPr>
          <a:xfrm>
            <a:off x="5103134" y="5009223"/>
            <a:ext cx="2127225" cy="4588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97979"/>
                </a:solidFill>
              </a:rPr>
              <a:t>主讲人：圆凌</a:t>
            </a:r>
            <a:endParaRPr lang="en-US" altLang="zh-CN" sz="2400" dirty="0">
              <a:solidFill>
                <a:srgbClr val="79797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2" name="直接连接符 20"/>
          <p:cNvCxnSpPr>
            <a:cxnSpLocks/>
          </p:cNvCxnSpPr>
          <p:nvPr/>
        </p:nvCxnSpPr>
        <p:spPr>
          <a:xfrm>
            <a:off x="0" y="764221"/>
            <a:ext cx="12192000" cy="0"/>
          </a:xfrm>
          <a:prstGeom prst="line">
            <a:avLst/>
          </a:prstGeom>
          <a:ln w="22225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矩形 1"/>
          <p:cNvSpPr/>
          <p:nvPr/>
        </p:nvSpPr>
        <p:spPr>
          <a:xfrm>
            <a:off x="852265" y="3673948"/>
            <a:ext cx="10487469" cy="2559446"/>
          </a:xfrm>
          <a:prstGeom prst="rect">
            <a:avLst/>
          </a:prstGeom>
          <a:solidFill>
            <a:schemeClr val="bg1"/>
          </a:solidFill>
          <a:ln w="190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646" name="文本框 5"/>
          <p:cNvSpPr txBox="1"/>
          <p:nvPr/>
        </p:nvSpPr>
        <p:spPr>
          <a:xfrm>
            <a:off x="4615248" y="396224"/>
            <a:ext cx="308366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技术难点</a:t>
            </a:r>
          </a:p>
        </p:txBody>
      </p:sp>
      <p:sp>
        <p:nvSpPr>
          <p:cNvPr id="1048647" name="文本框 10"/>
          <p:cNvSpPr txBox="1"/>
          <p:nvPr/>
        </p:nvSpPr>
        <p:spPr>
          <a:xfrm>
            <a:off x="1980576" y="4953671"/>
            <a:ext cx="2418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碰撞检测，碰撞检测是这个游戏里面最值得深究的地方</a:t>
            </a:r>
          </a:p>
        </p:txBody>
      </p:sp>
      <p:sp>
        <p:nvSpPr>
          <p:cNvPr id="1048648" name="文本框 11"/>
          <p:cNvSpPr txBox="1"/>
          <p:nvPr/>
        </p:nvSpPr>
        <p:spPr>
          <a:xfrm>
            <a:off x="4879362" y="4953671"/>
            <a:ext cx="2418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游戏场景，为了让游戏界面更加美观我们也是费尽心思了</a:t>
            </a:r>
          </a:p>
        </p:txBody>
      </p:sp>
      <p:sp>
        <p:nvSpPr>
          <p:cNvPr id="1048650" name="文本框 13"/>
          <p:cNvSpPr txBox="1"/>
          <p:nvPr/>
        </p:nvSpPr>
        <p:spPr>
          <a:xfrm>
            <a:off x="2504401" y="4420040"/>
            <a:ext cx="137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NO.01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048651" name="文本框 14"/>
          <p:cNvSpPr txBox="1"/>
          <p:nvPr/>
        </p:nvSpPr>
        <p:spPr>
          <a:xfrm>
            <a:off x="5410570" y="4420040"/>
            <a:ext cx="137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048652" name="文本框 15"/>
          <p:cNvSpPr txBox="1"/>
          <p:nvPr/>
        </p:nvSpPr>
        <p:spPr>
          <a:xfrm>
            <a:off x="8054135" y="4420040"/>
            <a:ext cx="13708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NO.03</a:t>
            </a: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加分方式 ，原有的加分方式太单调我们调整了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pic>
        <p:nvPicPr>
          <p:cNvPr id="2097192" name="图片 16"/>
          <p:cNvPicPr>
            <a:picLocks noChangeAspect="1"/>
          </p:cNvPicPr>
          <p:nvPr/>
        </p:nvPicPr>
        <p:blipFill rotWithShape="1">
          <a:blip r:embed="rId2"/>
          <a:srcRect t="19858" b="19007"/>
          <a:stretch>
            <a:fillRect/>
          </a:stretch>
        </p:blipFill>
        <p:spPr>
          <a:xfrm>
            <a:off x="3817739" y="1369449"/>
            <a:ext cx="5203169" cy="3180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图片 15"/>
          <p:cNvPicPr>
            <a:picLocks noChangeAspect="1"/>
          </p:cNvPicPr>
          <p:nvPr/>
        </p:nvPicPr>
        <p:blipFill rotWithShape="1">
          <a:blip r:embed="rId2" cstate="print"/>
          <a:srcRect t="13644"/>
          <a:stretch>
            <a:fillRect/>
          </a:stretch>
        </p:blipFill>
        <p:spPr>
          <a:xfrm>
            <a:off x="4228881" y="2323802"/>
            <a:ext cx="2544782" cy="2197583"/>
          </a:xfrm>
          <a:prstGeom prst="rect">
            <a:avLst/>
          </a:prstGeom>
        </p:spPr>
      </p:pic>
      <p:pic>
        <p:nvPicPr>
          <p:cNvPr id="2097206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0" y="4589056"/>
            <a:ext cx="3001357" cy="2268944"/>
          </a:xfrm>
          <a:prstGeom prst="rect">
            <a:avLst/>
          </a:prstGeom>
        </p:spPr>
      </p:pic>
      <p:sp>
        <p:nvSpPr>
          <p:cNvPr id="1048672" name="矩形 2"/>
          <p:cNvSpPr/>
          <p:nvPr/>
        </p:nvSpPr>
        <p:spPr>
          <a:xfrm>
            <a:off x="2042472" y="2147146"/>
            <a:ext cx="7959367" cy="2664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3" name="文本框 1"/>
          <p:cNvSpPr txBox="1"/>
          <p:nvPr/>
        </p:nvSpPr>
        <p:spPr>
          <a:xfrm>
            <a:off x="3422257" y="2802225"/>
            <a:ext cx="5371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73839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感谢龚伟老师的指点</a:t>
            </a:r>
          </a:p>
        </p:txBody>
      </p:sp>
      <p:pic>
        <p:nvPicPr>
          <p:cNvPr id="2097207" name="图片 4"/>
          <p:cNvPicPr>
            <a:picLocks noChangeAspect="1"/>
          </p:cNvPicPr>
          <p:nvPr/>
        </p:nvPicPr>
        <p:blipFill rotWithShape="1">
          <a:blip r:embed="rId4"/>
          <a:srcRect t="11271" r="2394" b="43230"/>
          <a:stretch>
            <a:fillRect/>
          </a:stretch>
        </p:blipFill>
        <p:spPr>
          <a:xfrm rot="20776660">
            <a:off x="17560" y="913458"/>
            <a:ext cx="4885198" cy="2277198"/>
          </a:xfrm>
          <a:prstGeom prst="rect">
            <a:avLst/>
          </a:prstGeom>
        </p:spPr>
      </p:pic>
      <p:pic>
        <p:nvPicPr>
          <p:cNvPr id="2097208" name="图片 6"/>
          <p:cNvPicPr>
            <a:picLocks noChangeAspect="1"/>
          </p:cNvPicPr>
          <p:nvPr/>
        </p:nvPicPr>
        <p:blipFill rotWithShape="1">
          <a:blip r:embed="rId5"/>
          <a:srcRect t="20893" r="-476" b="19587"/>
          <a:stretch>
            <a:fillRect/>
          </a:stretch>
        </p:blipFill>
        <p:spPr>
          <a:xfrm rot="1068916">
            <a:off x="7760486" y="4390757"/>
            <a:ext cx="4233421" cy="2507734"/>
          </a:xfrm>
          <a:prstGeom prst="rect">
            <a:avLst/>
          </a:prstGeom>
        </p:spPr>
      </p:pic>
      <p:pic>
        <p:nvPicPr>
          <p:cNvPr id="2097209" name="图片 8"/>
          <p:cNvPicPr>
            <a:picLocks noChangeAspect="1"/>
          </p:cNvPicPr>
          <p:nvPr/>
        </p:nvPicPr>
        <p:blipFill rotWithShape="1">
          <a:blip r:embed="rId6"/>
          <a:srcRect b="60683"/>
          <a:stretch>
            <a:fillRect/>
          </a:stretch>
        </p:blipFill>
        <p:spPr>
          <a:xfrm>
            <a:off x="5457825" y="492730"/>
            <a:ext cx="5696052" cy="2096412"/>
          </a:xfrm>
          <a:prstGeom prst="rect">
            <a:avLst/>
          </a:prstGeom>
        </p:spPr>
      </p:pic>
      <p:sp>
        <p:nvSpPr>
          <p:cNvPr id="1048674" name="文本框 9"/>
          <p:cNvSpPr txBox="1"/>
          <p:nvPr/>
        </p:nvSpPr>
        <p:spPr>
          <a:xfrm>
            <a:off x="2362510" y="4023534"/>
            <a:ext cx="763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97081"/>
                </a:solidFill>
                <a:latin typeface="Bradley Hand ITC" panose="03070402050302030203" pitchFamily="66" charset="0"/>
              </a:rPr>
              <a:t>			     Thank you</a:t>
            </a:r>
            <a:endParaRPr lang="zh-CN" altLang="en-US" i="1" dirty="0">
              <a:solidFill>
                <a:srgbClr val="697081"/>
              </a:solidFill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椭圆 2"/>
          <p:cNvSpPr/>
          <p:nvPr/>
        </p:nvSpPr>
        <p:spPr>
          <a:xfrm>
            <a:off x="7708364" y="785200"/>
            <a:ext cx="1043604" cy="101929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322" y="481445"/>
            <a:ext cx="419136" cy="607510"/>
          </a:xfrm>
          <a:prstGeom prst="rect">
            <a:avLst/>
          </a:prstGeom>
        </p:spPr>
      </p:pic>
      <p:sp>
        <p:nvSpPr>
          <p:cNvPr id="1048589" name="椭圆 4"/>
          <p:cNvSpPr/>
          <p:nvPr/>
        </p:nvSpPr>
        <p:spPr>
          <a:xfrm>
            <a:off x="9006174" y="1500737"/>
            <a:ext cx="1043604" cy="101929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275" y="687336"/>
            <a:ext cx="419136" cy="607510"/>
          </a:xfrm>
          <a:prstGeom prst="rect">
            <a:avLst/>
          </a:prstGeom>
        </p:spPr>
      </p:pic>
      <p:pic>
        <p:nvPicPr>
          <p:cNvPr id="209715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387" y="1402873"/>
            <a:ext cx="419136" cy="607510"/>
          </a:xfrm>
          <a:prstGeom prst="rect">
            <a:avLst/>
          </a:prstGeom>
        </p:spPr>
      </p:pic>
      <p:pic>
        <p:nvPicPr>
          <p:cNvPr id="2097160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642" y="1196982"/>
            <a:ext cx="419136" cy="607510"/>
          </a:xfrm>
          <a:prstGeom prst="rect">
            <a:avLst/>
          </a:prstGeom>
        </p:spPr>
      </p:pic>
      <p:sp>
        <p:nvSpPr>
          <p:cNvPr id="1048590" name="椭圆 9"/>
          <p:cNvSpPr/>
          <p:nvPr/>
        </p:nvSpPr>
        <p:spPr>
          <a:xfrm>
            <a:off x="8206732" y="697565"/>
            <a:ext cx="188915" cy="17526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1" name="椭圆 10"/>
          <p:cNvSpPr/>
          <p:nvPr/>
        </p:nvSpPr>
        <p:spPr>
          <a:xfrm>
            <a:off x="7623028" y="1164194"/>
            <a:ext cx="188915" cy="17526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2" name="椭圆 11"/>
          <p:cNvSpPr/>
          <p:nvPr/>
        </p:nvSpPr>
        <p:spPr>
          <a:xfrm>
            <a:off x="9462132" y="1413102"/>
            <a:ext cx="188915" cy="17526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3" name="椭圆 12"/>
          <p:cNvSpPr/>
          <p:nvPr/>
        </p:nvSpPr>
        <p:spPr>
          <a:xfrm>
            <a:off x="9920386" y="1706628"/>
            <a:ext cx="188915" cy="17526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4" name="文本框 13"/>
          <p:cNvSpPr txBox="1"/>
          <p:nvPr/>
        </p:nvSpPr>
        <p:spPr>
          <a:xfrm>
            <a:off x="7842994" y="872834"/>
            <a:ext cx="89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79797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</a:p>
        </p:txBody>
      </p:sp>
      <p:sp>
        <p:nvSpPr>
          <p:cNvPr id="1048595" name="文本框 14"/>
          <p:cNvSpPr txBox="1"/>
          <p:nvPr/>
        </p:nvSpPr>
        <p:spPr>
          <a:xfrm>
            <a:off x="9121769" y="1588371"/>
            <a:ext cx="89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79797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</a:p>
        </p:txBody>
      </p:sp>
      <p:pic>
        <p:nvPicPr>
          <p:cNvPr id="2097161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41" y="2680014"/>
            <a:ext cx="828480" cy="837202"/>
          </a:xfrm>
          <a:prstGeom prst="rect">
            <a:avLst/>
          </a:prstGeom>
        </p:spPr>
      </p:pic>
      <p:sp>
        <p:nvSpPr>
          <p:cNvPr id="1048596" name="文本框 16"/>
          <p:cNvSpPr txBox="1"/>
          <p:nvPr/>
        </p:nvSpPr>
        <p:spPr>
          <a:xfrm>
            <a:off x="6347176" y="2868320"/>
            <a:ext cx="67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</a:t>
            </a:r>
            <a:endParaRPr lang="zh-CN" altLang="en-US" sz="32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597" name="矩形 20"/>
          <p:cNvSpPr/>
          <p:nvPr/>
        </p:nvSpPr>
        <p:spPr>
          <a:xfrm>
            <a:off x="7295117" y="282378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项目介绍及分工</a:t>
            </a:r>
          </a:p>
        </p:txBody>
      </p:sp>
      <p:pic>
        <p:nvPicPr>
          <p:cNvPr id="209716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492" y="3627715"/>
            <a:ext cx="828480" cy="837202"/>
          </a:xfrm>
          <a:prstGeom prst="rect">
            <a:avLst/>
          </a:prstGeom>
        </p:spPr>
      </p:pic>
      <p:sp>
        <p:nvSpPr>
          <p:cNvPr id="1048598" name="文本框 17"/>
          <p:cNvSpPr txBox="1"/>
          <p:nvPr/>
        </p:nvSpPr>
        <p:spPr>
          <a:xfrm>
            <a:off x="7842994" y="3772934"/>
            <a:ext cx="67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</a:t>
            </a:r>
            <a:endParaRPr lang="zh-CN" altLang="en-US" sz="32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09716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60" y="4622601"/>
            <a:ext cx="828480" cy="837202"/>
          </a:xfrm>
          <a:prstGeom prst="rect">
            <a:avLst/>
          </a:prstGeom>
        </p:spPr>
      </p:pic>
      <p:sp>
        <p:nvSpPr>
          <p:cNvPr id="1048599" name="文本框 18"/>
          <p:cNvSpPr txBox="1"/>
          <p:nvPr/>
        </p:nvSpPr>
        <p:spPr>
          <a:xfrm>
            <a:off x="6338056" y="4748815"/>
            <a:ext cx="67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03</a:t>
            </a:r>
            <a:endParaRPr lang="zh-CN" altLang="en-US" sz="32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09716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335" y="5566565"/>
            <a:ext cx="828480" cy="837202"/>
          </a:xfrm>
          <a:prstGeom prst="rect">
            <a:avLst/>
          </a:prstGeom>
        </p:spPr>
      </p:pic>
      <p:sp>
        <p:nvSpPr>
          <p:cNvPr id="1048600" name="文本框 19"/>
          <p:cNvSpPr txBox="1"/>
          <p:nvPr/>
        </p:nvSpPr>
        <p:spPr>
          <a:xfrm>
            <a:off x="7943923" y="5726101"/>
            <a:ext cx="67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04</a:t>
            </a:r>
            <a:endParaRPr lang="zh-CN" altLang="en-US" sz="32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601" name="文本框 24"/>
          <p:cNvSpPr txBox="1"/>
          <p:nvPr/>
        </p:nvSpPr>
        <p:spPr>
          <a:xfrm>
            <a:off x="8685278" y="3758259"/>
            <a:ext cx="2659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区别与改进</a:t>
            </a:r>
          </a:p>
        </p:txBody>
      </p:sp>
      <p:sp>
        <p:nvSpPr>
          <p:cNvPr id="1048602" name="文本框 25"/>
          <p:cNvSpPr txBox="1"/>
          <p:nvPr/>
        </p:nvSpPr>
        <p:spPr>
          <a:xfrm>
            <a:off x="7295570" y="4715396"/>
            <a:ext cx="309543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项目技术难点</a:t>
            </a:r>
          </a:p>
        </p:txBody>
      </p:sp>
      <p:sp>
        <p:nvSpPr>
          <p:cNvPr id="1048603" name="文本框 26"/>
          <p:cNvSpPr txBox="1"/>
          <p:nvPr/>
        </p:nvSpPr>
        <p:spPr>
          <a:xfrm>
            <a:off x="8736068" y="5726101"/>
            <a:ext cx="291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小组心得</a:t>
            </a:r>
          </a:p>
        </p:txBody>
      </p:sp>
      <p:pic>
        <p:nvPicPr>
          <p:cNvPr id="2097165" name="图片 28"/>
          <p:cNvPicPr>
            <a:picLocks noChangeAspect="1"/>
          </p:cNvPicPr>
          <p:nvPr/>
        </p:nvPicPr>
        <p:blipFill rotWithShape="1">
          <a:blip r:embed="rId4"/>
          <a:srcRect t="19858" b="19007"/>
          <a:stretch>
            <a:fillRect/>
          </a:stretch>
        </p:blipFill>
        <p:spPr>
          <a:xfrm>
            <a:off x="542113" y="3347004"/>
            <a:ext cx="5203169" cy="3180945"/>
          </a:xfrm>
          <a:prstGeom prst="rect">
            <a:avLst/>
          </a:prstGeom>
        </p:spPr>
      </p:pic>
      <p:pic>
        <p:nvPicPr>
          <p:cNvPr id="2097166" name="图片 29"/>
          <p:cNvPicPr>
            <a:picLocks noChangeAspect="1"/>
          </p:cNvPicPr>
          <p:nvPr/>
        </p:nvPicPr>
        <p:blipFill rotWithShape="1">
          <a:blip r:embed="rId5"/>
          <a:srcRect b="60683"/>
          <a:stretch>
            <a:fillRect/>
          </a:stretch>
        </p:blipFill>
        <p:spPr>
          <a:xfrm>
            <a:off x="410766" y="1061341"/>
            <a:ext cx="5696052" cy="20964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 8"/>
          <p:cNvPicPr>
            <a:picLocks noChangeAspect="1"/>
          </p:cNvPicPr>
          <p:nvPr/>
        </p:nvPicPr>
        <p:blipFill rotWithShape="1">
          <a:blip r:embed="rId2"/>
          <a:srcRect t="7011" r="9188"/>
          <a:stretch>
            <a:fillRect/>
          </a:stretch>
        </p:blipFill>
        <p:spPr>
          <a:xfrm rot="10992926">
            <a:off x="50340" y="200599"/>
            <a:ext cx="2406049" cy="1862515"/>
          </a:xfrm>
          <a:prstGeom prst="rect">
            <a:avLst/>
          </a:prstGeom>
        </p:spPr>
      </p:pic>
      <p:sp>
        <p:nvSpPr>
          <p:cNvPr id="1048604" name="矩形 5"/>
          <p:cNvSpPr/>
          <p:nvPr/>
        </p:nvSpPr>
        <p:spPr>
          <a:xfrm>
            <a:off x="942277" y="776287"/>
            <a:ext cx="10579821" cy="5305425"/>
          </a:xfrm>
          <a:prstGeom prst="rect">
            <a:avLst/>
          </a:prstGeom>
          <a:solidFill>
            <a:schemeClr val="bg1"/>
          </a:solidFill>
          <a:ln w="25400">
            <a:solidFill>
              <a:srgbClr val="76717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1"/>
          <p:cNvPicPr>
            <a:picLocks noChangeAspect="1"/>
          </p:cNvPicPr>
          <p:nvPr/>
        </p:nvPicPr>
        <p:blipFill rotWithShape="1">
          <a:blip r:embed="rId3" cstate="print"/>
          <a:srcRect t="-975"/>
          <a:stretch>
            <a:fillRect/>
          </a:stretch>
        </p:blipFill>
        <p:spPr>
          <a:xfrm>
            <a:off x="1859990" y="1896893"/>
            <a:ext cx="3324854" cy="3357313"/>
          </a:xfrm>
          <a:prstGeom prst="rect">
            <a:avLst/>
          </a:prstGeom>
        </p:spPr>
      </p:pic>
      <p:sp>
        <p:nvSpPr>
          <p:cNvPr id="1048605" name="文本框 2"/>
          <p:cNvSpPr txBox="1"/>
          <p:nvPr/>
        </p:nvSpPr>
        <p:spPr>
          <a:xfrm>
            <a:off x="2786852" y="2790719"/>
            <a:ext cx="1853241" cy="151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</a:t>
            </a:r>
            <a:endParaRPr lang="zh-CN" altLang="en-US" sz="96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606" name="矩形 3"/>
          <p:cNvSpPr/>
          <p:nvPr/>
        </p:nvSpPr>
        <p:spPr>
          <a:xfrm>
            <a:off x="5566955" y="2810972"/>
            <a:ext cx="41344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项目介绍及分工</a:t>
            </a:r>
          </a:p>
        </p:txBody>
      </p:sp>
      <p:pic>
        <p:nvPicPr>
          <p:cNvPr id="2097169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992926">
            <a:off x="9300598" y="4782335"/>
            <a:ext cx="2649482" cy="20029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矩形 25"/>
          <p:cNvSpPr/>
          <p:nvPr/>
        </p:nvSpPr>
        <p:spPr>
          <a:xfrm>
            <a:off x="1276070" y="4206835"/>
            <a:ext cx="9639860" cy="2210298"/>
          </a:xfrm>
          <a:prstGeom prst="rect">
            <a:avLst/>
          </a:prstGeom>
          <a:solidFill>
            <a:schemeClr val="bg1"/>
          </a:solidFill>
          <a:ln w="222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9" name="矩形 10"/>
          <p:cNvSpPr/>
          <p:nvPr/>
        </p:nvSpPr>
        <p:spPr>
          <a:xfrm>
            <a:off x="1276068" y="1758714"/>
            <a:ext cx="9639860" cy="2210298"/>
          </a:xfrm>
          <a:prstGeom prst="rect">
            <a:avLst/>
          </a:prstGeom>
          <a:solidFill>
            <a:schemeClr val="bg1"/>
          </a:solidFill>
          <a:ln w="222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0" name="矩形 11"/>
          <p:cNvSpPr/>
          <p:nvPr/>
        </p:nvSpPr>
        <p:spPr>
          <a:xfrm>
            <a:off x="8501975" y="1758713"/>
            <a:ext cx="2413954" cy="2210293"/>
          </a:xfrm>
          <a:prstGeom prst="rect">
            <a:avLst/>
          </a:prstGeom>
          <a:solidFill>
            <a:schemeClr val="bg2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1" name="文本框 15"/>
          <p:cNvSpPr txBox="1"/>
          <p:nvPr/>
        </p:nvSpPr>
        <p:spPr>
          <a:xfrm>
            <a:off x="2001965" y="2283149"/>
            <a:ext cx="603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软工三四班吴粤 杨文彪 马光健</a:t>
            </a:r>
            <a:endParaRPr lang="en-US" altLang="zh-CN" dirty="0"/>
          </a:p>
          <a:p>
            <a:r>
              <a:rPr lang="zh-CN" altLang="en-US" dirty="0"/>
              <a:t>很要好的朋友，做起事来也是比较有默契</a:t>
            </a:r>
            <a:endParaRPr lang="en-US" altLang="zh-CN" dirty="0"/>
          </a:p>
          <a:p>
            <a:r>
              <a:rPr lang="zh-CN" altLang="en-US" dirty="0"/>
              <a:t>沟通很方便无障碍</a:t>
            </a:r>
          </a:p>
        </p:txBody>
      </p:sp>
      <p:sp>
        <p:nvSpPr>
          <p:cNvPr id="1048612" name="文本框 21"/>
          <p:cNvSpPr txBox="1"/>
          <p:nvPr/>
        </p:nvSpPr>
        <p:spPr>
          <a:xfrm>
            <a:off x="9091849" y="2194084"/>
            <a:ext cx="1355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Broadway" panose="04040905080B02020502" pitchFamily="82" charset="0"/>
              </a:rPr>
              <a:t>项目成员</a:t>
            </a:r>
          </a:p>
        </p:txBody>
      </p:sp>
      <p:sp>
        <p:nvSpPr>
          <p:cNvPr id="1048613" name="矩形 24"/>
          <p:cNvSpPr/>
          <p:nvPr/>
        </p:nvSpPr>
        <p:spPr>
          <a:xfrm>
            <a:off x="1276068" y="4206841"/>
            <a:ext cx="2413954" cy="2210293"/>
          </a:xfrm>
          <a:prstGeom prst="rect">
            <a:avLst/>
          </a:prstGeom>
          <a:solidFill>
            <a:schemeClr val="bg2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4" name="文本框 27"/>
          <p:cNvSpPr txBox="1"/>
          <p:nvPr/>
        </p:nvSpPr>
        <p:spPr>
          <a:xfrm>
            <a:off x="1805261" y="4594770"/>
            <a:ext cx="1355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Broadway" panose="04040905080B02020502" pitchFamily="82" charset="0"/>
              </a:rPr>
              <a:t>分工介绍</a:t>
            </a:r>
          </a:p>
        </p:txBody>
      </p:sp>
      <p:sp>
        <p:nvSpPr>
          <p:cNvPr id="1048615" name="文本框 28"/>
          <p:cNvSpPr txBox="1"/>
          <p:nvPr/>
        </p:nvSpPr>
        <p:spPr>
          <a:xfrm>
            <a:off x="4219213" y="4711819"/>
            <a:ext cx="6031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齐心协力 一起攻克各种难题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/>
              <a:t>分工相对没有那么明确 说谁谁谁负责哪一个板块</a:t>
            </a:r>
            <a:endParaRPr lang="en-US" altLang="zh-CN" dirty="0"/>
          </a:p>
          <a:p>
            <a:r>
              <a:rPr lang="zh-CN" altLang="en-US" dirty="0"/>
              <a:t>我们是一起想 一起做 </a:t>
            </a:r>
            <a:endParaRPr lang="en-US" altLang="zh-CN" dirty="0"/>
          </a:p>
        </p:txBody>
      </p:sp>
      <p:pic>
        <p:nvPicPr>
          <p:cNvPr id="2097170" name="图片 29"/>
          <p:cNvPicPr>
            <a:picLocks noChangeAspect="1"/>
          </p:cNvPicPr>
          <p:nvPr/>
        </p:nvPicPr>
        <p:blipFill rotWithShape="1">
          <a:blip r:embed="rId2"/>
          <a:srcRect t="7011" r="9188"/>
          <a:stretch>
            <a:fillRect/>
          </a:stretch>
        </p:blipFill>
        <p:spPr>
          <a:xfrm rot="10992926">
            <a:off x="73043" y="-21191"/>
            <a:ext cx="2406049" cy="1862515"/>
          </a:xfrm>
          <a:prstGeom prst="rect">
            <a:avLst/>
          </a:prstGeom>
        </p:spPr>
      </p:pic>
      <p:pic>
        <p:nvPicPr>
          <p:cNvPr id="2097171" name="图片 30"/>
          <p:cNvPicPr>
            <a:picLocks noChangeAspect="1"/>
          </p:cNvPicPr>
          <p:nvPr/>
        </p:nvPicPr>
        <p:blipFill rotWithShape="1">
          <a:blip r:embed="rId3"/>
          <a:srcRect t="5969" b="60683"/>
          <a:stretch>
            <a:fillRect/>
          </a:stretch>
        </p:blipFill>
        <p:spPr>
          <a:xfrm>
            <a:off x="5963664" y="297006"/>
            <a:ext cx="5696052" cy="17781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图片 8"/>
          <p:cNvPicPr>
            <a:picLocks noChangeAspect="1"/>
          </p:cNvPicPr>
          <p:nvPr/>
        </p:nvPicPr>
        <p:blipFill rotWithShape="1">
          <a:blip r:embed="rId2"/>
          <a:srcRect t="7011" r="9188"/>
          <a:stretch>
            <a:fillRect/>
          </a:stretch>
        </p:blipFill>
        <p:spPr>
          <a:xfrm rot="10992926">
            <a:off x="50340" y="200599"/>
            <a:ext cx="2406049" cy="1862515"/>
          </a:xfrm>
          <a:prstGeom prst="rect">
            <a:avLst/>
          </a:prstGeom>
        </p:spPr>
      </p:pic>
      <p:sp>
        <p:nvSpPr>
          <p:cNvPr id="1048624" name="矩形 5"/>
          <p:cNvSpPr/>
          <p:nvPr/>
        </p:nvSpPr>
        <p:spPr>
          <a:xfrm>
            <a:off x="942277" y="776287"/>
            <a:ext cx="10579821" cy="5305425"/>
          </a:xfrm>
          <a:prstGeom prst="rect">
            <a:avLst/>
          </a:prstGeom>
          <a:solidFill>
            <a:schemeClr val="bg1"/>
          </a:solidFill>
          <a:ln w="25400">
            <a:solidFill>
              <a:srgbClr val="76717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79" name="图片 1"/>
          <p:cNvPicPr>
            <a:picLocks noChangeAspect="1"/>
          </p:cNvPicPr>
          <p:nvPr/>
        </p:nvPicPr>
        <p:blipFill rotWithShape="1">
          <a:blip r:embed="rId3" cstate="print"/>
          <a:srcRect t="-975"/>
          <a:stretch>
            <a:fillRect/>
          </a:stretch>
        </p:blipFill>
        <p:spPr>
          <a:xfrm>
            <a:off x="1859990" y="1896893"/>
            <a:ext cx="3324854" cy="3357313"/>
          </a:xfrm>
          <a:prstGeom prst="rect">
            <a:avLst/>
          </a:prstGeom>
        </p:spPr>
      </p:pic>
      <p:sp>
        <p:nvSpPr>
          <p:cNvPr id="1048625" name="文本框 2"/>
          <p:cNvSpPr txBox="1"/>
          <p:nvPr/>
        </p:nvSpPr>
        <p:spPr>
          <a:xfrm>
            <a:off x="2786852" y="2790719"/>
            <a:ext cx="1853241" cy="151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</a:t>
            </a:r>
            <a:endParaRPr lang="zh-CN" altLang="en-US" sz="96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626" name="矩形 3"/>
          <p:cNvSpPr/>
          <p:nvPr/>
        </p:nvSpPr>
        <p:spPr>
          <a:xfrm>
            <a:off x="5566955" y="2810972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区别和改进</a:t>
            </a:r>
          </a:p>
        </p:txBody>
      </p:sp>
      <p:pic>
        <p:nvPicPr>
          <p:cNvPr id="2097180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992926">
            <a:off x="9300598" y="4782335"/>
            <a:ext cx="2649482" cy="20029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矩形 12"/>
          <p:cNvSpPr/>
          <p:nvPr/>
        </p:nvSpPr>
        <p:spPr>
          <a:xfrm>
            <a:off x="247084" y="228719"/>
            <a:ext cx="11697831" cy="6400562"/>
          </a:xfrm>
          <a:prstGeom prst="rect">
            <a:avLst/>
          </a:prstGeom>
          <a:solidFill>
            <a:schemeClr val="bg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45730" name="直接连接符 5"/>
          <p:cNvCxnSpPr>
            <a:cxnSpLocks/>
          </p:cNvCxnSpPr>
          <p:nvPr/>
        </p:nvCxnSpPr>
        <p:spPr>
          <a:xfrm>
            <a:off x="4374331" y="1542598"/>
            <a:ext cx="3456156" cy="0"/>
          </a:xfrm>
          <a:prstGeom prst="line">
            <a:avLst/>
          </a:prstGeom>
          <a:ln w="28575">
            <a:solidFill>
              <a:srgbClr val="AA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9" name="文本框 6"/>
          <p:cNvSpPr txBox="1"/>
          <p:nvPr/>
        </p:nvSpPr>
        <p:spPr>
          <a:xfrm>
            <a:off x="4512341" y="836137"/>
            <a:ext cx="316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</a:t>
            </a:r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区别</a:t>
            </a:r>
          </a:p>
        </p:txBody>
      </p:sp>
      <p:sp>
        <p:nvSpPr>
          <p:cNvPr id="1048630" name="文本框 7"/>
          <p:cNvSpPr txBox="1"/>
          <p:nvPr/>
        </p:nvSpPr>
        <p:spPr>
          <a:xfrm>
            <a:off x="2211458" y="3134055"/>
            <a:ext cx="5299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区别其实是很明显的，</a:t>
            </a:r>
            <a:r>
              <a:rPr lang="en-US" altLang="zh-CN" dirty="0" err="1"/>
              <a:t>Felgo</a:t>
            </a:r>
            <a:r>
              <a:rPr lang="zh-CN" altLang="en-US" dirty="0"/>
              <a:t>演示项目里面</a:t>
            </a:r>
            <a:endParaRPr lang="en-US" altLang="zh-CN" dirty="0"/>
          </a:p>
          <a:p>
            <a:r>
              <a:rPr lang="zh-CN" altLang="en-US" dirty="0"/>
              <a:t>界面是一只青蛙在荷叶上面一直往上蹦蹦蹦</a:t>
            </a:r>
            <a:endParaRPr lang="en-US" altLang="zh-CN" dirty="0"/>
          </a:p>
          <a:p>
            <a:r>
              <a:rPr lang="zh-CN" altLang="en-US" dirty="0"/>
              <a:t>而我门改进过后界面更加美观，更有趣</a:t>
            </a:r>
          </a:p>
        </p:txBody>
      </p:sp>
      <p:sp>
        <p:nvSpPr>
          <p:cNvPr id="1048631" name="文本框 8"/>
          <p:cNvSpPr txBox="1"/>
          <p:nvPr/>
        </p:nvSpPr>
        <p:spPr>
          <a:xfrm>
            <a:off x="2211458" y="4428518"/>
            <a:ext cx="5299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最重要的是！</a:t>
            </a:r>
            <a:r>
              <a:rPr lang="en-US" altLang="zh-CN" dirty="0" err="1"/>
              <a:t>Felgo</a:t>
            </a:r>
            <a:r>
              <a:rPr lang="zh-CN" altLang="en-US" dirty="0"/>
              <a:t>里面游戏内容只有游戏人物单调的一直在平台里面跳动</a:t>
            </a:r>
            <a:endParaRPr lang="en-US" altLang="zh-CN" dirty="0"/>
          </a:p>
          <a:p>
            <a:r>
              <a:rPr lang="zh-CN" altLang="en-US" dirty="0"/>
              <a:t>而我们为这个游戏增加了很多有趣的内容</a:t>
            </a:r>
          </a:p>
        </p:txBody>
      </p:sp>
      <p:pic>
        <p:nvPicPr>
          <p:cNvPr id="209718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76" y="1420912"/>
            <a:ext cx="388654" cy="342930"/>
          </a:xfrm>
          <a:prstGeom prst="rect">
            <a:avLst/>
          </a:prstGeom>
        </p:spPr>
      </p:pic>
      <p:pic>
        <p:nvPicPr>
          <p:cNvPr id="2097182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54" y="2253262"/>
            <a:ext cx="388654" cy="342930"/>
          </a:xfrm>
          <a:prstGeom prst="rect">
            <a:avLst/>
          </a:prstGeom>
        </p:spPr>
      </p:pic>
      <p:pic>
        <p:nvPicPr>
          <p:cNvPr id="2097183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909" y="4575545"/>
            <a:ext cx="3001357" cy="2268944"/>
          </a:xfrm>
          <a:prstGeom prst="rect">
            <a:avLst/>
          </a:prstGeom>
        </p:spPr>
      </p:pic>
      <p:pic>
        <p:nvPicPr>
          <p:cNvPr id="2097184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158491" y="2321443"/>
            <a:ext cx="2787238" cy="2107075"/>
          </a:xfrm>
          <a:prstGeom prst="rect">
            <a:avLst/>
          </a:prstGeom>
        </p:spPr>
      </p:pic>
      <p:pic>
        <p:nvPicPr>
          <p:cNvPr id="2097185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32" y="3078449"/>
            <a:ext cx="1265030" cy="701101"/>
          </a:xfrm>
          <a:prstGeom prst="rect">
            <a:avLst/>
          </a:prstGeom>
        </p:spPr>
      </p:pic>
      <p:pic>
        <p:nvPicPr>
          <p:cNvPr id="2097186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47" y="4428518"/>
            <a:ext cx="1265030" cy="701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矩形 2"/>
          <p:cNvSpPr/>
          <p:nvPr/>
        </p:nvSpPr>
        <p:spPr>
          <a:xfrm>
            <a:off x="5791273" y="2512067"/>
            <a:ext cx="4986962" cy="4571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4" name="文本框 8"/>
          <p:cNvSpPr txBox="1"/>
          <p:nvPr/>
        </p:nvSpPr>
        <p:spPr>
          <a:xfrm>
            <a:off x="5763721" y="2709013"/>
            <a:ext cx="5195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NO.01</a:t>
            </a: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最开始我们的想法是增加金币，以此用来改变原有单调的计分方式，到最后我们也是实现了这个最开始的想法</a:t>
            </a:r>
          </a:p>
        </p:txBody>
      </p:sp>
      <p:sp>
        <p:nvSpPr>
          <p:cNvPr id="1048635" name="文本框 9"/>
          <p:cNvSpPr txBox="1"/>
          <p:nvPr/>
        </p:nvSpPr>
        <p:spPr>
          <a:xfrm>
            <a:off x="5732867" y="4851999"/>
            <a:ext cx="137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048636" name="文本框 10"/>
          <p:cNvSpPr txBox="1"/>
          <p:nvPr/>
        </p:nvSpPr>
        <p:spPr>
          <a:xfrm>
            <a:off x="5609279" y="5430389"/>
            <a:ext cx="5350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原有的蹦蹦蹦略显单调，只要你能跳到平台上你就永远不会死亡结束游戏，因此我们增加了游戏难度，添加了弹簧飞行器，会有各自不同幅度的速度加成和得分</a:t>
            </a:r>
          </a:p>
        </p:txBody>
      </p:sp>
      <p:sp>
        <p:nvSpPr>
          <p:cNvPr id="1048637" name="文本框 14"/>
          <p:cNvSpPr txBox="1"/>
          <p:nvPr/>
        </p:nvSpPr>
        <p:spPr>
          <a:xfrm>
            <a:off x="6406111" y="732576"/>
            <a:ext cx="31673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</a:t>
            </a:r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改进</a:t>
            </a:r>
            <a:endParaRPr lang="en-US" altLang="zh-CN" sz="32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48638" name="矩形 6"/>
          <p:cNvSpPr/>
          <p:nvPr/>
        </p:nvSpPr>
        <p:spPr>
          <a:xfrm>
            <a:off x="5791013" y="2115272"/>
            <a:ext cx="1230195" cy="433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1" name="直接连接符 15"/>
          <p:cNvCxnSpPr>
            <a:cxnSpLocks/>
          </p:cNvCxnSpPr>
          <p:nvPr/>
        </p:nvCxnSpPr>
        <p:spPr>
          <a:xfrm>
            <a:off x="6326956" y="1514023"/>
            <a:ext cx="3456156" cy="0"/>
          </a:xfrm>
          <a:prstGeom prst="line">
            <a:avLst/>
          </a:prstGeom>
          <a:ln w="19050">
            <a:solidFill>
              <a:srgbClr val="AA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9" name="矩形 13"/>
          <p:cNvSpPr/>
          <p:nvPr/>
        </p:nvSpPr>
        <p:spPr>
          <a:xfrm>
            <a:off x="5763721" y="4173067"/>
            <a:ext cx="1230195" cy="433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0" name="矩形 16"/>
          <p:cNvSpPr/>
          <p:nvPr/>
        </p:nvSpPr>
        <p:spPr>
          <a:xfrm>
            <a:off x="5763721" y="4583971"/>
            <a:ext cx="4986962" cy="4571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87" name="图片 17"/>
          <p:cNvPicPr>
            <a:picLocks noChangeAspect="1"/>
          </p:cNvPicPr>
          <p:nvPr/>
        </p:nvPicPr>
        <p:blipFill rotWithShape="1">
          <a:blip r:embed="rId2" cstate="print"/>
          <a:srcRect t="-975"/>
          <a:stretch>
            <a:fillRect/>
          </a:stretch>
        </p:blipFill>
        <p:spPr>
          <a:xfrm>
            <a:off x="1171732" y="2280341"/>
            <a:ext cx="3324854" cy="3357313"/>
          </a:xfrm>
          <a:prstGeom prst="rect">
            <a:avLst/>
          </a:prstGeom>
        </p:spPr>
      </p:pic>
      <p:pic>
        <p:nvPicPr>
          <p:cNvPr id="2097188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2813" y="2476896"/>
            <a:ext cx="2787238" cy="2107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矩形 16"/>
          <p:cNvSpPr/>
          <p:nvPr/>
        </p:nvSpPr>
        <p:spPr>
          <a:xfrm>
            <a:off x="252919" y="233465"/>
            <a:ext cx="11712102" cy="6420254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048617" name="文本框 11"/>
          <p:cNvSpPr txBox="1"/>
          <p:nvPr/>
        </p:nvSpPr>
        <p:spPr>
          <a:xfrm>
            <a:off x="7584989" y="4703027"/>
            <a:ext cx="271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碰撞检测</a:t>
            </a:r>
            <a:endParaRPr lang="zh-CN" altLang="en-US" dirty="0"/>
          </a:p>
        </p:txBody>
      </p:sp>
      <p:sp>
        <p:nvSpPr>
          <p:cNvPr id="1048618" name="文本框 15"/>
          <p:cNvSpPr txBox="1"/>
          <p:nvPr/>
        </p:nvSpPr>
        <p:spPr>
          <a:xfrm>
            <a:off x="1584701" y="4653940"/>
            <a:ext cx="271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更有特色的是，我们增加了平台的多动性，在原来的基础上增加了移动元素</a:t>
            </a:r>
          </a:p>
        </p:txBody>
      </p:sp>
      <p:sp>
        <p:nvSpPr>
          <p:cNvPr id="1048619" name="文本框 17"/>
          <p:cNvSpPr txBox="1"/>
          <p:nvPr/>
        </p:nvSpPr>
        <p:spPr>
          <a:xfrm>
            <a:off x="5033333" y="1484303"/>
            <a:ext cx="28634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NO.03</a:t>
            </a: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同时我们还增加了反面角色！那就是怪物啦，主人物一碰到就会死亡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~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cxnSp>
        <p:nvCxnSpPr>
          <p:cNvPr id="3145728" name="直接连接符 23"/>
          <p:cNvCxnSpPr>
            <a:cxnSpLocks/>
          </p:cNvCxnSpPr>
          <p:nvPr/>
        </p:nvCxnSpPr>
        <p:spPr>
          <a:xfrm flipH="1">
            <a:off x="1210571" y="1008386"/>
            <a:ext cx="9624108" cy="0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0" name="文本框 22"/>
          <p:cNvSpPr txBox="1"/>
          <p:nvPr/>
        </p:nvSpPr>
        <p:spPr>
          <a:xfrm>
            <a:off x="4632344" y="691755"/>
            <a:ext cx="31673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 </a:t>
            </a:r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改进</a:t>
            </a:r>
          </a:p>
        </p:txBody>
      </p:sp>
      <p:pic>
        <p:nvPicPr>
          <p:cNvPr id="2097172" name="图片 24"/>
          <p:cNvPicPr>
            <a:picLocks noChangeAspect="1"/>
          </p:cNvPicPr>
          <p:nvPr/>
        </p:nvPicPr>
        <p:blipFill rotWithShape="1">
          <a:blip r:embed="rId2" cstate="print"/>
          <a:srcRect t="11271" r="2394" b="43230"/>
          <a:stretch>
            <a:fillRect/>
          </a:stretch>
        </p:blipFill>
        <p:spPr>
          <a:xfrm rot="299729">
            <a:off x="1352904" y="2444836"/>
            <a:ext cx="2889196" cy="1346777"/>
          </a:xfrm>
          <a:prstGeom prst="rect">
            <a:avLst/>
          </a:prstGeom>
        </p:spPr>
      </p:pic>
      <p:pic>
        <p:nvPicPr>
          <p:cNvPr id="2097173" name="图片 25"/>
          <p:cNvPicPr>
            <a:picLocks noChangeAspect="1"/>
          </p:cNvPicPr>
          <p:nvPr/>
        </p:nvPicPr>
        <p:blipFill rotWithShape="1">
          <a:blip r:embed="rId2" cstate="print"/>
          <a:srcRect t="11271" r="2394" b="43230"/>
          <a:stretch>
            <a:fillRect/>
          </a:stretch>
        </p:blipFill>
        <p:spPr>
          <a:xfrm rot="299729">
            <a:off x="7353192" y="2381772"/>
            <a:ext cx="2889196" cy="1346777"/>
          </a:xfrm>
          <a:prstGeom prst="rect">
            <a:avLst/>
          </a:prstGeom>
        </p:spPr>
      </p:pic>
      <p:pic>
        <p:nvPicPr>
          <p:cNvPr id="209717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042" y="3553690"/>
            <a:ext cx="2995496" cy="701101"/>
          </a:xfrm>
          <a:prstGeom prst="rect">
            <a:avLst/>
          </a:prstGeom>
        </p:spPr>
      </p:pic>
      <p:sp>
        <p:nvSpPr>
          <p:cNvPr id="1048621" name="文本框 20"/>
          <p:cNvSpPr txBox="1"/>
          <p:nvPr/>
        </p:nvSpPr>
        <p:spPr>
          <a:xfrm>
            <a:off x="8112360" y="4015795"/>
            <a:ext cx="137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NO.03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pic>
        <p:nvPicPr>
          <p:cNvPr id="2097175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76" y="3540432"/>
            <a:ext cx="2995496" cy="701101"/>
          </a:xfrm>
          <a:prstGeom prst="rect">
            <a:avLst/>
          </a:prstGeom>
        </p:spPr>
      </p:pic>
      <p:cxnSp>
        <p:nvCxnSpPr>
          <p:cNvPr id="3145729" name="直接连接符 4"/>
          <p:cNvCxnSpPr>
            <a:cxnSpLocks/>
          </p:cNvCxnSpPr>
          <p:nvPr/>
        </p:nvCxnSpPr>
        <p:spPr>
          <a:xfrm flipH="1">
            <a:off x="1186670" y="3531075"/>
            <a:ext cx="9624108" cy="0"/>
          </a:xfrm>
          <a:prstGeom prst="line">
            <a:avLst/>
          </a:prstGeom>
          <a:ln w="254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2" name="文本框 21"/>
          <p:cNvSpPr txBox="1"/>
          <p:nvPr/>
        </p:nvSpPr>
        <p:spPr>
          <a:xfrm>
            <a:off x="2353802" y="3977602"/>
            <a:ext cx="137085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pic>
        <p:nvPicPr>
          <p:cNvPr id="2097176" name="图片 27"/>
          <p:cNvPicPr>
            <a:picLocks noChangeAspect="1"/>
          </p:cNvPicPr>
          <p:nvPr/>
        </p:nvPicPr>
        <p:blipFill rotWithShape="1">
          <a:blip r:embed="rId2" cstate="print"/>
          <a:srcRect t="11271" r="2394" b="43230"/>
          <a:stretch>
            <a:fillRect/>
          </a:stretch>
        </p:blipFill>
        <p:spPr>
          <a:xfrm rot="11235555">
            <a:off x="4444453" y="3232300"/>
            <a:ext cx="2889196" cy="1346777"/>
          </a:xfrm>
          <a:prstGeom prst="rect">
            <a:avLst/>
          </a:prstGeom>
        </p:spPr>
      </p:pic>
      <p:pic>
        <p:nvPicPr>
          <p:cNvPr id="2097177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493" y="2818397"/>
            <a:ext cx="2995496" cy="701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片 8"/>
          <p:cNvPicPr>
            <a:picLocks noChangeAspect="1"/>
          </p:cNvPicPr>
          <p:nvPr/>
        </p:nvPicPr>
        <p:blipFill rotWithShape="1">
          <a:blip r:embed="rId2"/>
          <a:srcRect t="7011" r="9188"/>
          <a:stretch>
            <a:fillRect/>
          </a:stretch>
        </p:blipFill>
        <p:spPr>
          <a:xfrm rot="10992926">
            <a:off x="50340" y="200599"/>
            <a:ext cx="2406049" cy="1862515"/>
          </a:xfrm>
          <a:prstGeom prst="rect">
            <a:avLst/>
          </a:prstGeom>
        </p:spPr>
      </p:pic>
      <p:sp>
        <p:nvSpPr>
          <p:cNvPr id="1048641" name="矩形 5"/>
          <p:cNvSpPr/>
          <p:nvPr/>
        </p:nvSpPr>
        <p:spPr>
          <a:xfrm>
            <a:off x="942277" y="776287"/>
            <a:ext cx="10579821" cy="5305425"/>
          </a:xfrm>
          <a:prstGeom prst="rect">
            <a:avLst/>
          </a:prstGeom>
          <a:solidFill>
            <a:schemeClr val="bg1"/>
          </a:solidFill>
          <a:ln w="25400">
            <a:solidFill>
              <a:srgbClr val="76717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90" name="图片 1"/>
          <p:cNvPicPr>
            <a:picLocks noChangeAspect="1"/>
          </p:cNvPicPr>
          <p:nvPr/>
        </p:nvPicPr>
        <p:blipFill rotWithShape="1">
          <a:blip r:embed="rId3" cstate="print"/>
          <a:srcRect t="-975"/>
          <a:stretch>
            <a:fillRect/>
          </a:stretch>
        </p:blipFill>
        <p:spPr>
          <a:xfrm>
            <a:off x="1859990" y="1896893"/>
            <a:ext cx="3324854" cy="3357313"/>
          </a:xfrm>
          <a:prstGeom prst="rect">
            <a:avLst/>
          </a:prstGeom>
        </p:spPr>
      </p:pic>
      <p:sp>
        <p:nvSpPr>
          <p:cNvPr id="1048642" name="文本框 2"/>
          <p:cNvSpPr txBox="1"/>
          <p:nvPr/>
        </p:nvSpPr>
        <p:spPr>
          <a:xfrm>
            <a:off x="2786852" y="2790719"/>
            <a:ext cx="1853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03</a:t>
            </a:r>
            <a:endParaRPr lang="zh-CN" altLang="en-US" sz="96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643" name="矩形 3"/>
          <p:cNvSpPr/>
          <p:nvPr/>
        </p:nvSpPr>
        <p:spPr>
          <a:xfrm>
            <a:off x="5566955" y="2810972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项目技术难点</a:t>
            </a:r>
          </a:p>
        </p:txBody>
      </p:sp>
      <p:pic>
        <p:nvPicPr>
          <p:cNvPr id="2097191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992926">
            <a:off x="9300598" y="4782335"/>
            <a:ext cx="2649482" cy="20029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371</Words>
  <Application>Microsoft Office PowerPoint</Application>
  <PresentationFormat>宽屏</PresentationFormat>
  <Paragraphs>55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Broadway</vt:lpstr>
      <vt:lpstr>等线 Light</vt:lpstr>
      <vt:lpstr>等线</vt:lpstr>
      <vt:lpstr>Bradley Hand ITC</vt:lpstr>
      <vt:lpstr>方正粗黑宋简体</vt:lpstr>
      <vt:lpstr>幼圆</vt:lpstr>
      <vt:lpstr>华文细黑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3253048264@qq.com</dc:creator>
  <cp:lastModifiedBy>Y</cp:lastModifiedBy>
  <cp:revision>12</cp:revision>
  <dcterms:created xsi:type="dcterms:W3CDTF">2020-04-21T12:10:00Z</dcterms:created>
  <dcterms:modified xsi:type="dcterms:W3CDTF">2020-07-08T11:19:32Z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